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1" r:id="rId1"/>
  </p:sldMasterIdLst>
  <p:sldIdLst>
    <p:sldId id="256" r:id="rId2"/>
    <p:sldId id="268" r:id="rId3"/>
    <p:sldId id="269" r:id="rId4"/>
    <p:sldId id="271" r:id="rId5"/>
    <p:sldId id="270" r:id="rId6"/>
    <p:sldId id="285" r:id="rId7"/>
    <p:sldId id="286" r:id="rId8"/>
    <p:sldId id="287" r:id="rId9"/>
    <p:sldId id="288" r:id="rId10"/>
    <p:sldId id="277" r:id="rId11"/>
    <p:sldId id="278" r:id="rId12"/>
    <p:sldId id="272" r:id="rId13"/>
    <p:sldId id="273" r:id="rId14"/>
    <p:sldId id="284" r:id="rId15"/>
    <p:sldId id="276" r:id="rId16"/>
    <p:sldId id="274" r:id="rId17"/>
    <p:sldId id="275" r:id="rId18"/>
    <p:sldId id="257" r:id="rId19"/>
    <p:sldId id="258" r:id="rId20"/>
    <p:sldId id="260" r:id="rId21"/>
    <p:sldId id="281" r:id="rId22"/>
    <p:sldId id="282" r:id="rId23"/>
    <p:sldId id="289" r:id="rId24"/>
    <p:sldId id="283" r:id="rId25"/>
    <p:sldId id="279" r:id="rId26"/>
    <p:sldId id="261" r:id="rId27"/>
    <p:sldId id="259" r:id="rId28"/>
    <p:sldId id="280" r:id="rId29"/>
    <p:sldId id="264" r:id="rId30"/>
    <p:sldId id="262" r:id="rId31"/>
    <p:sldId id="265" r:id="rId32"/>
    <p:sldId id="263" r:id="rId33"/>
    <p:sldId id="266" r:id="rId34"/>
    <p:sldId id="267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1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72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0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3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5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81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85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98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58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6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616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5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8DAC5E1-20D7-442A-AA74-20B33614BA49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64C13B8-4EDF-4370-947E-140A58B9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fif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2.wdp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3.jpg"/><Relationship Id="rId9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FB2329-27DA-4523-9A1A-9E64DD3C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531" y="393532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ЮРИДИЧЕСКИЙ ФАКУЛЬТЕТ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СЕВЕРО-ВОСТОЧНОГО ФЕДЕРАЛЬНОГО УНИВЕРСИТЕТА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ИМЕНИ М.К. АММОСОВА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E73E9-C67E-4AFF-86E2-FCCC0EDEC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8" y="2075825"/>
            <a:ext cx="1834164" cy="1765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4011F-A957-41E2-9A65-372FDFB57FF2}"/>
              </a:ext>
            </a:extLst>
          </p:cNvPr>
          <p:cNvSpPr txBox="1"/>
          <p:nvPr/>
        </p:nvSpPr>
        <p:spPr>
          <a:xfrm>
            <a:off x="4764349" y="5941757"/>
            <a:ext cx="2663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23156C"/>
                </a:solidFill>
                <a:latin typeface="Century Gothic" panose="020B0502020202020204" pitchFamily="34" charset="0"/>
              </a:rPr>
              <a:t>г. Якутск, ул. Кулаковского 42 </a:t>
            </a:r>
          </a:p>
          <a:p>
            <a:pPr algn="ctr"/>
            <a:r>
              <a:rPr lang="ru-RU" sz="1200" dirty="0">
                <a:solidFill>
                  <a:srgbClr val="23156C"/>
                </a:solidFill>
                <a:latin typeface="Century Gothic" panose="020B0502020202020204" pitchFamily="34" charset="0"/>
              </a:rPr>
              <a:t> +7 (4112) 49-67-57</a:t>
            </a:r>
          </a:p>
          <a:p>
            <a:pPr algn="ctr"/>
            <a:r>
              <a:rPr lang="ru-RU" sz="1200" dirty="0">
                <a:solidFill>
                  <a:srgbClr val="23156C"/>
                </a:solidFill>
                <a:latin typeface="Century Gothic" panose="020B0502020202020204" pitchFamily="34" charset="0"/>
              </a:rPr>
              <a:t> jurfakysu@mail.ru</a:t>
            </a:r>
          </a:p>
          <a:p>
            <a:pPr algn="ctr"/>
            <a:r>
              <a:rPr lang="ru-RU" sz="1200" dirty="0">
                <a:solidFill>
                  <a:srgbClr val="23156C"/>
                </a:solidFill>
                <a:latin typeface="Century Gothic" panose="020B0502020202020204" pitchFamily="34" charset="0"/>
              </a:rPr>
              <a:t> </a:t>
            </a:r>
            <a:r>
              <a:rPr lang="ru-RU" sz="12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Twitter</a:t>
            </a:r>
            <a:r>
              <a:rPr lang="ru-RU" sz="1200" dirty="0">
                <a:solidFill>
                  <a:srgbClr val="23156C"/>
                </a:solidFill>
                <a:latin typeface="Century Gothic" panose="020B0502020202020204" pitchFamily="34" charset="0"/>
              </a:rPr>
              <a:t>: @pos_jf_ppossvfu</a:t>
            </a:r>
          </a:p>
        </p:txBody>
      </p:sp>
    </p:spTree>
    <p:extLst>
      <p:ext uri="{BB962C8B-B14F-4D97-AF65-F5344CB8AC3E}">
        <p14:creationId xmlns:p14="http://schemas.microsoft.com/office/powerpoint/2010/main" val="3991581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Прокурор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42555"/>
            <a:ext cx="7230716" cy="390279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Задача сотрудников прокуратуры — Обеспечение законности и правопорядка в обществе. Они находятся в тесном контакте со следственными и правоохранительными органами.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Участвует в рассмотрении уголовных и гражданских дел судами;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Опротестовывает судебные решения, приговоры, если они противоречат закону;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Принимает участие в правотворческой деятельности;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Возбуждает производство об административном правонарушении;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Осуществляет надзор за исполнением законов;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Рассматривает жалобы и обращения граждан.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CB49D1-0FBA-4AC7-9E43-52EFA8157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89"/>
          <a:stretch/>
        </p:blipFill>
        <p:spPr>
          <a:xfrm>
            <a:off x="8300564" y="2260439"/>
            <a:ext cx="3072568" cy="333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865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Прокурор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373498"/>
            <a:ext cx="7097645" cy="327612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Должен знать: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Законы (Уголовный, Уголовно-процессуальный кодексы, Гражданский кодекс и пр.);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Следить за текущими изменениями в законодательстве;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Психологию, владеть аналитическим мышлением.</a:t>
            </a: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2F01CD-5634-460C-B500-C470BF8CBA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89"/>
          <a:stretch/>
        </p:blipFill>
        <p:spPr>
          <a:xfrm>
            <a:off x="8300564" y="2260439"/>
            <a:ext cx="3072568" cy="333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059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Адвокат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183907"/>
            <a:ext cx="6519161" cy="4206240"/>
          </a:xfrm>
        </p:spPr>
        <p:txBody>
          <a:bodyPr>
            <a:normAutofit lnSpcReduction="10000"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Адвокат обеспечивает баланс сил в суде и должен разбираться в тонкостях гражданского и уголовного законодательства.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Дает населению и организациям консультации и разъяснения по юридическим вопросам, справки по законодательству, составляет по их просьбе заявления, жалобы и другую документацию правового характера.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Осуществляет представительство в суде и других государственных организациях по гражданским делам и делам об административных правонарушениях.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Участвует в предварительном следствии и в суде по уголовным делам в качестве защитника, представителя потерпевших, гражданского истца, гражданского ответчика.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AAD3E9-70E1-4011-BB8C-986F2CFC5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0" y="2183907"/>
            <a:ext cx="3777457" cy="3638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700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Адвокат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183906"/>
            <a:ext cx="6422999" cy="3638949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Должен знать: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Гражданское, уголовное, трудовое, финансовое и административное право;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Законодательные и нормативные акты;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Логику и психологию;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23156C"/>
                </a:solidFill>
                <a:latin typeface="Century Gothic" panose="020B0502020202020204" pitchFamily="34" charset="0"/>
              </a:rPr>
              <a:t>Ораторское искусство.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23156C"/>
              </a:solidFill>
              <a:latin typeface="Century Gothic" panose="020B0502020202020204" pitchFamily="34" charset="0"/>
            </a:endParaRP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7EB4C9-615C-4C3F-BABF-ECC6A79EC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0" y="2183907"/>
            <a:ext cx="3777457" cy="3638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8543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E250EC-ADDC-4DF0-87B4-768185113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3714379"/>
            <a:ext cx="3139532" cy="182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Следователь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127" y="2373454"/>
            <a:ext cx="7108977" cy="2681849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Основная задача следователя – расследование преступлений. Следователь принимает заявления о преступлении, открывает дело, проводит следствие на месте преступления, осуществляет поиск и опрос свидетелей, выдвигает несколько версий преступления, определяет подозреваемых, проводит допрос, ищет доказательства, принимает окончательное решение и формирует отчет следствия. После этого дело передается в суд.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E9EA04-084A-45E2-87F2-7FE0B46C0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43" y="2036455"/>
            <a:ext cx="1098388" cy="3355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198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Следователь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161" y="2277442"/>
            <a:ext cx="5380761" cy="2873873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Должен знать: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Уголовно-процессуальный кодекс.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Законодательство.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Криминалистику.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Психологию общения.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Логику. 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B04A98-114D-4CA8-A159-0532C9EA8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3714379"/>
            <a:ext cx="3139532" cy="182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8A975-89B0-46F1-AF50-25BD678AC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43" y="2036455"/>
            <a:ext cx="1098388" cy="3355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90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Полицейский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73550"/>
            <a:ext cx="7426176" cy="3876017"/>
          </a:xfrm>
        </p:spPr>
        <p:txBody>
          <a:bodyPr>
            <a:normAutofit fontScale="70000" lnSpcReduction="20000"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Принимать и регистрировать заявления о преступлениях.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Прибывать незамедлительно на место совершения преступления, документировать обстоятельства совершения преступления.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Выявлять причины и условия, способствующие их совершению, принимать в пределах своих полномочий меры по их устранению; выявлять лиц, имеющих намерение совершить преступление, и проводить с ними индивидуальную профилактическую работу.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Обеспечивать безопасность граждан и общественный порядок на улицах и других общественных местах.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Принимать при чрезвычайных ситуациях неотложные меры по спасению граждан, охране имущества, оставшегося без присмотра.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Возбуждать уголовные дела, производить дознание по уголовным делам.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Исполнять в пределах своих полномочий решения суда.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Пресекать административные правонарушения и осуществлять производство по делам об административных правонарушениях.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F2FDA-C060-4032-853B-712ECCCD3E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1"/>
          <a:stretch/>
        </p:blipFill>
        <p:spPr>
          <a:xfrm>
            <a:off x="8150150" y="1980792"/>
            <a:ext cx="4041850" cy="3624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177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Полицейский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582124"/>
            <a:ext cx="7452809" cy="285887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Должен знать: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Законодательство РФ,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Структуру и полномочия органов государственной власти Российской Федерации,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Служебный распорядок МВД;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Порядок работы со сведениями, составляющими государственную или иную охраняемую федеральным законом тайну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32E53-155F-4A0E-BA87-8203A0973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1"/>
          <a:stretch/>
        </p:blipFill>
        <p:spPr>
          <a:xfrm>
            <a:off x="8150150" y="1980792"/>
            <a:ext cx="4041850" cy="3624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815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ЮРИДИЧЕСКИЙ ФАКУЛЬТЕТ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8005089" cy="4206240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Юридический факультет СВФУ – один из крупных на Дальнем Востоке центров подготовки высококвалифицированных специалистов – юристов широкого профиля. </a:t>
            </a:r>
            <a:endParaRPr lang="en-US" sz="1800" dirty="0">
              <a:solidFill>
                <a:srgbClr val="23156C"/>
              </a:solidFill>
              <a:latin typeface="Century Gothic" panose="020B0502020202020204" pitchFamily="34" charset="0"/>
            </a:endParaRP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Область будущей профессиональной деятельности выпускников юридического факультета Северо-Восточного федерального университета им. М.К. </a:t>
            </a:r>
            <a:r>
              <a:rPr lang="ru-RU" sz="18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Аммосова</a:t>
            </a: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включает в себя деятельность в  органах законодательной, судебной и исполнительной власти, органах местного самоуправления, коммерческих и некоммерческих организациях.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3D703C-D9CA-43AD-8059-F3D3C3E26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39C484-AAF1-48F4-91CC-2FC955730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2391" y="2011680"/>
            <a:ext cx="1826779" cy="4133088"/>
          </a:xfrm>
          <a:prstGeom prst="rect">
            <a:avLst/>
          </a:prstGeom>
          <a:effectLst>
            <a:outerShdw blurRad="50800" dist="50800" sx="98000" sy="98000" algn="ctr" rotWithShape="0">
              <a:srgbClr val="000000">
                <a:alpha val="23000"/>
              </a:srgbClr>
            </a:outerShdw>
            <a:reflection blurRad="165100" stA="89000" endPos="120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1305914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Задачи факультета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71" y="2167127"/>
            <a:ext cx="8343417" cy="1783081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Создание условий для получения студентами  фундаментальных теоретических знаний в области права и освоения ими практических навыков применения правовых норм;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Воспитание высоких моральных качеств у будущих юристов;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Реализация научных и образовательных проектов 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CAC7EE-FE6E-4C8F-8C2A-AC4527A8A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55C059-F4F3-4F25-9B69-64DDBE765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09" y="2349088"/>
            <a:ext cx="1690943" cy="2159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656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Общая характеристика профессии юриста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9" y="2221991"/>
            <a:ext cx="9158200" cy="2414017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Юри́ст</a:t>
            </a: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(от лат. </a:t>
            </a:r>
            <a:r>
              <a:rPr lang="ru-RU" sz="18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jus</a:t>
            </a: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— право)— специалист по правоведению, юридическим наукам, практический деятель в области права.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 юристам можно отнести: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   Людей, получивших юридическое образование;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   Правоведов, учёных, изучающих право;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   Практикующих специалистов в области права.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02536A-B774-4A43-A333-CEE1D9620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>
            <a:off x="3511322" y="4636008"/>
            <a:ext cx="5169356" cy="182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8893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Структура факультета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128749"/>
            <a:ext cx="7968513" cy="3291841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Кафедра конституционного и муниципального права;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Кафедра гражданского права и процесса;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Кафедра уголовного права и процесса;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Кафедра теории и истории государства и права;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Кафедра арктического права и права стран Азиатско-Тихоокеанского региона.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Также действует криминалистическая лаборатория, где студенты приобретают практические навыки по раскрытию преступлений, обнаружению следов преступной деятельности.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5CD3A3-412E-4AF7-84AC-282343C25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6B5A7-E20C-4005-AD35-CB4A7712FE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62" y="2279981"/>
            <a:ext cx="2298038" cy="2298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4090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Научная деятельность факультета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86252"/>
            <a:ext cx="8020980" cy="4487572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Профессорско-преподавательский состав факультета проводит активную научную деятельность на международном уровне. Факультет сотрудничает с известными научными центрами по изучению проблем развития стран арктической зоны (Университет Арктики, Арктический научный центр </a:t>
            </a:r>
            <a:r>
              <a:rPr lang="ru-RU" sz="1400" dirty="0" err="1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Лаппландского</a:t>
            </a: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университета (Финляндия); Университет </a:t>
            </a:r>
            <a:r>
              <a:rPr lang="ru-RU" sz="1400" dirty="0" err="1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Тромсе</a:t>
            </a: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(Норвегия), Институт полярных исследований (Великобритания), Университет Саскачевана (Канада)).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Юридический факультет является активным участником тематической сети Университета Арктики по направлению «Арктическая добывающая промышленность», где рассматриваются комплексные проблемы Арктики в современных условиях все возрастающего промышленного освоения арктической зоны мира.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Научно-исследовательская деятельность студентов и молодых ученых является одним из ключевых составляющих в работе юридического факультета. Традиционно студенты являются участниками и победителями Всероссийской студенческой юридической олимпиады, Международной научной студенческой конференции «Студент и научно-технический прогресс» (</a:t>
            </a:r>
            <a:r>
              <a:rPr lang="ru-RU" sz="1400" dirty="0" err="1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г.Новосибирск</a:t>
            </a: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), студенческой научной конференции МГУ, ежегодных студенческих и аспирантских чтениях, посвященных памяти профессора М.М. Федорова.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факультете действуют 15 научных студенческих кружков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D969C-C3ED-4E40-A475-2443293D1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48" y="2086252"/>
            <a:ext cx="1984865" cy="1323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2D30C-8F17-41A4-8209-F1675D3AA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48" y="3487349"/>
            <a:ext cx="1984865" cy="1323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C96C3F-2829-4942-A257-46422D7BC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48" y="4888446"/>
            <a:ext cx="1984865" cy="100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03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НАУЧНО-ИССЛЕДОВАТЕЛЬСКАЯ </a:t>
            </a:r>
            <a:br>
              <a:rPr lang="en-US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РАБОТА СТУДЕНТОВ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008" y="2086252"/>
            <a:ext cx="6751473" cy="4487572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Целью СНО СВФУ является создание и развитие благоприятных условий для научно-исследовательской деятельности студентов, участия их в фундаментальных и прикладных исследованиях; поддержка каждого студента для реализации своего права на научное развитие личности. 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задачи СНО входит: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Привлечение студентов к участию в вузовских, городских, региональных, всероссийских и международных студенческих научных мероприятиях;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Организация и проведение научно-практических конференций, семинаров, актовых лекций и т.д.;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Содействие в повышении уровня научной подготовки студентов и качества приобретаемых знаний;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Помощь студентам в участии лучших научных работ во всероссийских и международных научных конференциях, симпозиумах, съездах;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Курирование студентов и последующая помощь в самостоятельном научном поиске и организационное обеспечение их научной работы.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D88330-4441-4A9A-A34D-CC8982B7F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81" y="2375303"/>
            <a:ext cx="4044700" cy="280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0906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НАУЧНО-ИССЛЕДОВАТЕЛЬСКАЯ </a:t>
            </a:r>
            <a:br>
              <a:rPr lang="en-US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РАБОТА СТУДЕНТОВ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06F3361-6B62-443E-8E09-C7795DA03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010" b="2413"/>
          <a:stretch/>
        </p:blipFill>
        <p:spPr>
          <a:xfrm>
            <a:off x="3776503" y="1966404"/>
            <a:ext cx="4636911" cy="3684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F9C7F8-84E2-4692-B2BA-D20CCA6DCE38}"/>
              </a:ext>
            </a:extLst>
          </p:cNvPr>
          <p:cNvSpPr txBox="1"/>
          <p:nvPr/>
        </p:nvSpPr>
        <p:spPr>
          <a:xfrm>
            <a:off x="3047699" y="5824106"/>
            <a:ext cx="6094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Международная научно-практическая конференция «Юридические лица в теории, законодательстве и практике»  </a:t>
            </a:r>
          </a:p>
          <a:p>
            <a:pPr algn="ctr"/>
            <a:r>
              <a:rPr lang="ru-RU" sz="1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18.12.2019 г.</a:t>
            </a:r>
          </a:p>
        </p:txBody>
      </p:sp>
    </p:spTree>
    <p:extLst>
      <p:ext uri="{BB962C8B-B14F-4D97-AF65-F5344CB8AC3E}">
        <p14:creationId xmlns:p14="http://schemas.microsoft.com/office/powerpoint/2010/main" val="200923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Юридическая клиника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261614"/>
            <a:ext cx="6752361" cy="412089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Юридическая клиника юридического факультета СВФУ им. М.К. </a:t>
            </a:r>
            <a:r>
              <a:rPr lang="ru-RU" sz="18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Аммосова</a:t>
            </a: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  оказывает бесплатную юридическую помощь гражданам, оказавшимся в трудной жизненной ситуации, а также некоммерческим организациям  в виде правового консультирования в устной и письменной форме, составления заявлений, жалоб, ходатайств и других документов правового характера. 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Консультации дают студенты старших курсов, обучающихся по юридической специальности  под контролем преподавателей юридического факультета.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7DC56B-35CE-4C06-8480-876316ED8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 r="8567" b="5599"/>
          <a:stretch/>
        </p:blipFill>
        <p:spPr>
          <a:xfrm>
            <a:off x="7955280" y="2261615"/>
            <a:ext cx="3953256" cy="2334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64075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Юридический колледж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CBC90B1B-5CE5-48A8-B220-B24EBD245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561299"/>
              </p:ext>
            </p:extLst>
          </p:nvPr>
        </p:nvGraphicFramePr>
        <p:xfrm>
          <a:off x="337351" y="2011363"/>
          <a:ext cx="11558725" cy="4333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1745">
                  <a:extLst>
                    <a:ext uri="{9D8B030D-6E8A-4147-A177-3AD203B41FA5}">
                      <a16:colId xmlns:a16="http://schemas.microsoft.com/office/drawing/2014/main" val="4140352691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3219900622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2234998261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3051144570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2711440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Институт/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Факультет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Специальность/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направление подготовки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Квалификация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Описание профессии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Кем и где может работать выпускник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7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Юридический колледж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40.02.01. Право и организация социального обеспечения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Юрист (СПО)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Правоприменительная и правоохранительная деятельность в качестве юриста на должностях, не предусматривающих наличие обязательного высшего юридического образования: юрисконсульта, специалиста паспортного стола, младшего следователя, дознавателя, специалиста отдела кадров, помощника нотариуса, адвоката и др. в органах государственной власти и местного самоуправления, а также в различных организациях (предприятиях) независимо от их организационно-правовых форм. Юристы со средним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профессиональным образованием работают в комитетах по соцзащите, центрах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соцобслуживания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, пенсионных фондах, паспортных столах и отделах кадров, могут быть помощниками нотариуса или адвоката.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Юрисконсульт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Специалист правового отдела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Полицейский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Специалист Министерства труда и социального развития РС(Я),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Специалист ГКУ «Управление социальной защиты населения и труда г. Якутска, 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Специалист отделения Пенсионного фонда РФ по РС(Я),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207010" algn="l"/>
                          <a:tab pos="228600" algn="l"/>
                          <a:tab pos="450215" algn="l"/>
                        </a:tabLs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Специалист/юрист МФЦ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5342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5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 </a:t>
            </a:r>
            <a:b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и организация социального обеспечения</a:t>
            </a:r>
            <a:b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Юридический колледж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62443"/>
            <a:ext cx="9784080" cy="420624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Форма обучения: очная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Срок обучения: 1 год, 10 месяцев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Квалификация: Юрист (среднее профессиональное образование)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Абитуриент при поступлении должен иметь аттестат об основном общем образовании (11 </a:t>
            </a:r>
            <a:r>
              <a:rPr lang="ru-RU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кл</a:t>
            </a: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.)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Стоимость обучения: 153500 </a:t>
            </a:r>
            <a:r>
              <a:rPr lang="ru-RU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т.р</a:t>
            </a: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. в год (со скидкой 63000 </a:t>
            </a:r>
            <a:r>
              <a:rPr lang="ru-RU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т.р</a:t>
            </a: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. в год)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Основные работодатели: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Министерство труда и социального развития РС(Я),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ГКУ «Управление социальной защиты населения и труда г. Якутска,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отделение Пенсионного фонда РФ по РС(Я),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МФЦ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93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Абитуриенту – уровень СПО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Таблица 5">
            <a:extLst>
              <a:ext uri="{FF2B5EF4-FFF2-40B4-BE49-F238E27FC236}">
                <a16:creationId xmlns:a16="http://schemas.microsoft.com/office/drawing/2014/main" id="{40B647C2-2F88-494D-8F1A-16C2DDA784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880206"/>
              </p:ext>
            </p:extLst>
          </p:nvPr>
        </p:nvGraphicFramePr>
        <p:xfrm>
          <a:off x="1202919" y="2621280"/>
          <a:ext cx="9783760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752">
                  <a:extLst>
                    <a:ext uri="{9D8B030D-6E8A-4147-A177-3AD203B41FA5}">
                      <a16:colId xmlns:a16="http://schemas.microsoft.com/office/drawing/2014/main" val="1301120758"/>
                    </a:ext>
                  </a:extLst>
                </a:gridCol>
                <a:gridCol w="1956752">
                  <a:extLst>
                    <a:ext uri="{9D8B030D-6E8A-4147-A177-3AD203B41FA5}">
                      <a16:colId xmlns:a16="http://schemas.microsoft.com/office/drawing/2014/main" val="2663564421"/>
                    </a:ext>
                  </a:extLst>
                </a:gridCol>
                <a:gridCol w="1956752">
                  <a:extLst>
                    <a:ext uri="{9D8B030D-6E8A-4147-A177-3AD203B41FA5}">
                      <a16:colId xmlns:a16="http://schemas.microsoft.com/office/drawing/2014/main" val="1373036579"/>
                    </a:ext>
                  </a:extLst>
                </a:gridCol>
                <a:gridCol w="1956752">
                  <a:extLst>
                    <a:ext uri="{9D8B030D-6E8A-4147-A177-3AD203B41FA5}">
                      <a16:colId xmlns:a16="http://schemas.microsoft.com/office/drawing/2014/main" val="1787703451"/>
                    </a:ext>
                  </a:extLst>
                </a:gridCol>
                <a:gridCol w="1956752">
                  <a:extLst>
                    <a:ext uri="{9D8B030D-6E8A-4147-A177-3AD203B41FA5}">
                      <a16:colId xmlns:a16="http://schemas.microsoft.com/office/drawing/2014/main" val="32583033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Образовательная программа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Форма обучения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Срок обучения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</a:t>
                      </a:r>
                    </a:p>
                    <a:p>
                      <a:pPr algn="ctr"/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6054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 мест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</a:t>
                      </a:r>
                    </a:p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(платное обучение)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967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40.02.01.</a:t>
                      </a:r>
                      <a:r>
                        <a:rPr lang="ru-RU" sz="11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Право и организация социального обеспечения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Очная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100" baseline="0" dirty="0">
                          <a:latin typeface="Century Gothic" panose="020B0502020202020204" pitchFamily="34" charset="0"/>
                        </a:rPr>
                        <a:t> год 10 месяцев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90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67814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41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Юридический факультет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CBC90B1B-5CE5-48A8-B220-B24EBD245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762880"/>
              </p:ext>
            </p:extLst>
          </p:nvPr>
        </p:nvGraphicFramePr>
        <p:xfrm>
          <a:off x="337351" y="2011363"/>
          <a:ext cx="11558725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745">
                  <a:extLst>
                    <a:ext uri="{9D8B030D-6E8A-4147-A177-3AD203B41FA5}">
                      <a16:colId xmlns:a16="http://schemas.microsoft.com/office/drawing/2014/main" val="4140352691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3219900622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2234998261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3051144570"/>
                    </a:ext>
                  </a:extLst>
                </a:gridCol>
                <a:gridCol w="2311745">
                  <a:extLst>
                    <a:ext uri="{9D8B030D-6E8A-4147-A177-3AD203B41FA5}">
                      <a16:colId xmlns:a16="http://schemas.microsoft.com/office/drawing/2014/main" val="2711440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Институт/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Факультет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Специальность/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направление подготовки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Квалификация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Описание профессии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</a:rPr>
                        <a:t>Кем и где может работать выпускник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706" marR="43706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7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Юридический факультет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003" marR="6100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40.03.01. Юриспруденция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003" marR="6100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Юрист. Бакалавр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003" marR="6100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040" marR="95250" indent="-6604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kern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Юрист по образованию в России рассматривается как специалист, получивший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фундаментальную и специальную подготовку в области юриспруденции</a:t>
                      </a:r>
                      <a:r>
                        <a:rPr lang="ru-RU" sz="1000" kern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66040" marR="95250" indent="5080" algn="ctr">
                        <a:spcAft>
                          <a:spcPts val="0"/>
                        </a:spcAft>
                      </a:pPr>
                      <a:r>
                        <a:rPr lang="ru-RU" sz="1000" kern="1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Это юрист широкого профиля, который по характеру образования предназначен к выполнению любой работы, признаваемой юридической и к выполнению многих иных видов деятельности, которые по своему содержанию не являются юридическими, но близки к ней.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88265" indent="63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Профессиональные обязанности юриста формируются на основе нормативно-правовых актов различного уровня (Конституция РФ, Федеральные Законы, иные подзаконные нормативно-правовые акты, включая локальные), а также правоприменительных актов. 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003" marR="6100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Судебные органы: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Верховный суд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городские и районные суды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мировые судьи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Арбитражный суд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Конституционный суд РС (Я).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Правоохранительные органы: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органы прокуратуры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следственные отделы СУ СК РФ по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органы МВД по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УФСБ по РС (Я) и др.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Органы государственной власти и местного самоуправления: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территориальные органы федеральных органов исполнительной власти РФ;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Администрация Главы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Правительство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Государственное Собрание </a:t>
                      </a:r>
                      <a:endParaRPr lang="en-US" sz="75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(Ил </a:t>
                      </a:r>
                      <a:r>
                        <a:rPr lang="ru-RU" sz="750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Тумэн</a:t>
                      </a: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)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министерства и ведомства Правительства РС (Я);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органы местного самоуправления РС (Я)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Организации и предприятия: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коммерческие корпоративные организации РС (Я) (АО, ООО, товарищества и т.д.);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унитарные предприятия и учреждения;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- некоммерческие организации.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Должности: судья, помощник судьи, секретарь судебного заседания, прокурор, помощник прокурора, следователь, адвокат, юрист организации, юрисконсульт, руководитель отдела, референт, специалист, криминалист.</a:t>
                      </a:r>
                      <a:endParaRPr lang="ru-RU" sz="75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003" marR="61003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5342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8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Юриспруденция </a:t>
            </a:r>
            <a:b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(Юриспруденция)</a:t>
            </a:r>
            <a:b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85992"/>
            <a:ext cx="9784080" cy="42062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Квалификация: Бакалавр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Форма обучения: (очная, очно-заочная, заочная) 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Срок обучения: 4 года (очно), 5 лет (заочно), 4.5 (очно-заочно)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Стоимость обучения: 265.500 в год (со скидкой – 125.000) очное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Руководитель: </a:t>
            </a:r>
            <a:r>
              <a:rPr lang="ru-RU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Ушницкий</a:t>
            </a: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 Р.Р., кандидат юридических наук 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Выпускающая кафедра: кафедра гражданского права и процесса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Виды профессиональной деятельности, к которым готовятся выпускники, освоившие программу бакалавриата: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Нормотворческая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Правоприменительная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Правоохранительная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Экспертно-консультационная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Требования к профессии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214" y="2092987"/>
            <a:ext cx="6629490" cy="30948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Должен обладать необходимым комплексом  качеств, профессиональных  знаний, навыков и умений.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 личным качествам относятся: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высокая гражданственность, интеллектуальность, развитое чувство долга,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чувство непримиримости с правонарушениями, справедливость,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следование нормам профессиональной этики и  личная безупречность.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E71F0D-69AA-4052-B8C5-A8C8FD097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9"/>
          <a:stretch/>
        </p:blipFill>
        <p:spPr>
          <a:xfrm>
            <a:off x="9308064" y="4421080"/>
            <a:ext cx="2755434" cy="2436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6AC391-8DC1-4AE8-B103-09BE293B09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5"/>
          <a:stretch/>
        </p:blipFill>
        <p:spPr>
          <a:xfrm>
            <a:off x="836716" y="4980372"/>
            <a:ext cx="1772854" cy="170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520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Абитуриенту – уровень бакалавриат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4121783-300C-4E80-887F-777291913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210877"/>
              </p:ext>
            </p:extLst>
          </p:nvPr>
        </p:nvGraphicFramePr>
        <p:xfrm>
          <a:off x="1203325" y="2011363"/>
          <a:ext cx="9783747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083">
                  <a:extLst>
                    <a:ext uri="{9D8B030D-6E8A-4147-A177-3AD203B41FA5}">
                      <a16:colId xmlns:a16="http://schemas.microsoft.com/office/drawing/2014/main" val="1932752069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789265721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4002100940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1378186687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1273733532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86034826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2866188887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86753442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585159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Образовательная программа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очной форме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очно-заочной форме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заочной форме 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Вступительные испытания на базе среднего общего образования (по приоритетности)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Вступительные испытания на базе СПО (после колледжа) или на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базе ВО</a:t>
                      </a:r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2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мест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(в том числе особая квота)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мест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(в том числе особая квота)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 мест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3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latin typeface="Century Gothic" panose="020B0502020202020204" pitchFamily="34" charset="0"/>
                        </a:rPr>
                        <a:t>40.03.01</a:t>
                      </a:r>
                      <a:r>
                        <a:rPr lang="ru-RU" sz="8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800" dirty="0">
                          <a:latin typeface="Century Gothic" panose="020B0502020202020204" pitchFamily="34" charset="0"/>
                        </a:rPr>
                        <a:t>Юриспруденция «Юриспруденция»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Century Gothic" panose="020B0502020202020204" pitchFamily="34" charset="0"/>
                        </a:rPr>
                        <a:t>8 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latin typeface="Century Gothic" panose="020B0502020202020204" pitchFamily="34" charset="0"/>
                        </a:rPr>
                        <a:t>Обществознание - 44 б.; Русский язык - 40 б.; История - 40 б. 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на базе СПО: </a:t>
                      </a:r>
                      <a:r>
                        <a:rPr lang="ru-RU" sz="800" dirty="0"/>
                        <a:t>Теория государства и права (собеседование) - 50 б.; Русский язык (тестирование) - 40 б.; Конституционное право (собеседование) - 40 б. . </a:t>
                      </a:r>
                    </a:p>
                    <a:p>
                      <a:endParaRPr lang="ru-RU" sz="800" b="1" dirty="0"/>
                    </a:p>
                    <a:p>
                      <a:r>
                        <a:rPr lang="ru-RU" sz="800" b="1" dirty="0"/>
                        <a:t>На базе ВО: </a:t>
                      </a:r>
                      <a:r>
                        <a:rPr lang="ru-RU" sz="800" dirty="0"/>
                        <a:t>Собеседование профильной направленности- 40 б.; Обществознание; Русский язык (тестирование) - 40 б.. 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5868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4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Юриспруденция </a:t>
            </a:r>
            <a:b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Правовое обеспечение правоохранительной деятельности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4971"/>
            <a:ext cx="9784080" cy="420624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Квалификация: Бакалавр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Форма обучения: очная, очно-заочная, заочная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Срок обучения: 4 года (очно), 5 лет (заочно), 4.5 года (очно-заочно)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Стоимость обучения: 265.500 в год (со скидкой – 125.000) очное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Выпускающая кафедра: кафедра уголовного права и процесса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Виды профессиональной деятельности, к которым готовятся выпускники, освоившие программу бакалавриата: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Нормотворческая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Правоприменительная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Правоохранительная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Экспертно-консультационная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2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Абитуриенту – уровень бакалавриат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4121783-300C-4E80-887F-777291913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3390"/>
              </p:ext>
            </p:extLst>
          </p:nvPr>
        </p:nvGraphicFramePr>
        <p:xfrm>
          <a:off x="1203325" y="2011363"/>
          <a:ext cx="9783747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083">
                  <a:extLst>
                    <a:ext uri="{9D8B030D-6E8A-4147-A177-3AD203B41FA5}">
                      <a16:colId xmlns:a16="http://schemas.microsoft.com/office/drawing/2014/main" val="1932752069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789265721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4002100940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1378186687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1273733532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86034826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2866188887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86753442"/>
                    </a:ext>
                  </a:extLst>
                </a:gridCol>
                <a:gridCol w="1087083">
                  <a:extLst>
                    <a:ext uri="{9D8B030D-6E8A-4147-A177-3AD203B41FA5}">
                      <a16:colId xmlns:a16="http://schemas.microsoft.com/office/drawing/2014/main" val="30585159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Образовательная программа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очной форме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очно-заочной форме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Количество мест для приема по заочной форме 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Вступительные испытания на базе среднего общего образования (по приоритетности)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Вступительные испытания на базе СПО (после колледжа) или на</a:t>
                      </a:r>
                      <a:r>
                        <a:rPr lang="ru-RU" sz="800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базе ВО</a:t>
                      </a:r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2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мест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(в том числе особая квота)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мест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(в том числе особая квота)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Всего бюджетных мест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 места по ДОПОУ (платное обучение)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3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ru-RU" sz="800" dirty="0"/>
                        <a:t>40.03.0.</a:t>
                      </a:r>
                      <a:r>
                        <a:rPr lang="ru-RU" sz="800" baseline="0" dirty="0"/>
                        <a:t> </a:t>
                      </a:r>
                      <a:r>
                        <a:rPr lang="ru-RU" sz="800" dirty="0"/>
                        <a:t>Юриспруденция «Правовое обеспечение правоохранительной деятельности»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7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20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Обществознание - 65 б.; Русский язык - 40 б.; История - 65 б. 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/>
                        <a:t>на базе СПО: </a:t>
                      </a:r>
                      <a:r>
                        <a:rPr lang="ru-RU" sz="800" dirty="0"/>
                        <a:t>Теория государства и права (собеседование) - 50 б.; Русский язык (тестирование) - 40 б.; Конституционное право (собеседование) - 40 б. . </a:t>
                      </a:r>
                    </a:p>
                    <a:p>
                      <a:endParaRPr lang="ru-RU" sz="800" b="1" dirty="0"/>
                    </a:p>
                    <a:p>
                      <a:r>
                        <a:rPr lang="ru-RU" sz="800" b="1" dirty="0"/>
                        <a:t>На базе ВО: </a:t>
                      </a:r>
                      <a:r>
                        <a:rPr lang="ru-RU" sz="800" dirty="0"/>
                        <a:t>Собеседование профильной направленности- 40 б.; Обществознание; Русский язык (тестирование) - 40 б.. 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5868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55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Абитуриенту – уровень магистратура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4121783-300C-4E80-887F-777291913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673024"/>
              </p:ext>
            </p:extLst>
          </p:nvPr>
        </p:nvGraphicFramePr>
        <p:xfrm>
          <a:off x="1087955" y="2017821"/>
          <a:ext cx="10014008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612">
                  <a:extLst>
                    <a:ext uri="{9D8B030D-6E8A-4147-A177-3AD203B41FA5}">
                      <a16:colId xmlns:a16="http://schemas.microsoft.com/office/drawing/2014/main" val="1932752069"/>
                    </a:ext>
                  </a:extLst>
                </a:gridCol>
                <a:gridCol w="874890">
                  <a:extLst>
                    <a:ext uri="{9D8B030D-6E8A-4147-A177-3AD203B41FA5}">
                      <a16:colId xmlns:a16="http://schemas.microsoft.com/office/drawing/2014/main" val="3789265721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val="4002100940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val="1378186687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val="1273733532"/>
                    </a:ext>
                  </a:extLst>
                </a:gridCol>
                <a:gridCol w="1251751">
                  <a:extLst>
                    <a:ext uri="{9D8B030D-6E8A-4147-A177-3AD203B41FA5}">
                      <a16:colId xmlns:a16="http://schemas.microsoft.com/office/drawing/2014/main" val="3086034826"/>
                    </a:ext>
                  </a:extLst>
                </a:gridCol>
                <a:gridCol w="980545">
                  <a:extLst>
                    <a:ext uri="{9D8B030D-6E8A-4147-A177-3AD203B41FA5}">
                      <a16:colId xmlns:a16="http://schemas.microsoft.com/office/drawing/2014/main" val="2866188887"/>
                    </a:ext>
                  </a:extLst>
                </a:gridCol>
                <a:gridCol w="1522957">
                  <a:extLst>
                    <a:ext uri="{9D8B030D-6E8A-4147-A177-3AD203B41FA5}">
                      <a16:colId xmlns:a16="http://schemas.microsoft.com/office/drawing/2014/main" val="308675344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Образовательная программа</a:t>
                      </a:r>
                      <a:endParaRPr lang="ru-RU" sz="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Количество мест для приема по очной форме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Количество мест для приема по заочной форме 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Количество мест для приема по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очно-заочной форме 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Перечень вступительных испытаний (минимальное количество балов)</a:t>
                      </a:r>
                    </a:p>
                  </a:txBody>
                  <a:tcPr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2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Всего бюджетных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</a:rPr>
                        <a:t> мест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(в том числе особая квота)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 места по ДОПОУ (платное обучение)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Всего бюджетных мест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 места по ДОПОУ (платное обучение)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Всего бюджетных мест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 места по ДОПОУ (платное обучение)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39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40.04.01.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Юриспруденция (Правовое обеспечение государственной деятельности) 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Собеседование профильной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направленности - 50 б.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5868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40.04.01.</a:t>
                      </a:r>
                      <a:r>
                        <a:rPr lang="ru-RU" sz="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Юриспруденция (Арктическое право. Право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охраны окружающей среды) (по программе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двойного дипломирования с университетом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Версаль-Сен-Кантен-ан-Ивелин (Франция))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Собеседование профильной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направленности - 50 б.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07502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40.04.01Юриспруденция (Предпринимательское право.</a:t>
                      </a:r>
                    </a:p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Корпоративное право. Конкурентное право)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Собеседование профильной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</a:rPr>
                        <a:t>направленности - 50 б.</a:t>
                      </a: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52800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852AA-DBC1-445F-974D-9AF48665D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31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Сфера применения деятельности выпускников 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233251"/>
            <a:ext cx="7602753" cy="3881427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Сегодня выпускники ЮФ СВФУ являются видными представителями юридического сообщества республики, судьями, руководителями судов общей юрисдикции и юридических ведомств, учеными, практикующими юристами, известными своим профессионализмом. 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Многие выпускники занимают руководящие должности и плодотворно трудятся в министерствах и ведомствах республики.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39DB5F-0870-4641-AE07-A4F5C8F46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281" y="2233251"/>
            <a:ext cx="3008603" cy="22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8574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выпускники – гордость 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юридического факультета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FD34426-669C-45EC-84E6-A810665D4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32" y="2005349"/>
            <a:ext cx="1143897" cy="150876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3DD4E9-D5D4-496A-B310-3ED50685A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11" y="2005350"/>
            <a:ext cx="1137322" cy="15087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7C208E-6DC1-4735-B245-7FB6FAD209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7"/>
          <a:stretch/>
        </p:blipFill>
        <p:spPr>
          <a:xfrm>
            <a:off x="8422068" y="2005349"/>
            <a:ext cx="1137322" cy="15087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D1E0D6-C538-4AE2-9723-59FB35F41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97" y="4278444"/>
            <a:ext cx="1137322" cy="1508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9A1065-3AF9-4B68-AB26-208E9923DE2B}"/>
              </a:ext>
            </a:extLst>
          </p:cNvPr>
          <p:cNvSpPr txBox="1"/>
          <p:nvPr/>
        </p:nvSpPr>
        <p:spPr>
          <a:xfrm>
            <a:off x="1878168" y="3514109"/>
            <a:ext cx="1968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 Александр Николаевич </a:t>
            </a:r>
          </a:p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Ким - </a:t>
            </a:r>
            <a:r>
              <a:rPr lang="ru-RU" sz="800" b="1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Кимэн</a:t>
            </a:r>
            <a:endParaRPr lang="ru-RU" sz="800" b="1" dirty="0">
              <a:solidFill>
                <a:srgbClr val="23156C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Народный депутат Государственного Собрания (Ил </a:t>
            </a:r>
            <a:r>
              <a:rPr lang="ru-RU" sz="800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Тумэн</a:t>
            </a:r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) Республики Саха (Якутия)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732605-2192-40EE-A818-A65CE32ED9D7}"/>
              </a:ext>
            </a:extLst>
          </p:cNvPr>
          <p:cNvSpPr txBox="1"/>
          <p:nvPr/>
        </p:nvSpPr>
        <p:spPr>
          <a:xfrm>
            <a:off x="3874231" y="3514109"/>
            <a:ext cx="196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 Гурьева Сардана Михайловна</a:t>
            </a: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Уполномоченный по правам человека в Республике Саха (Якутия)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C45B7-5B17-4930-93FF-39A6087684C6}"/>
              </a:ext>
            </a:extLst>
          </p:cNvPr>
          <p:cNvSpPr txBox="1"/>
          <p:nvPr/>
        </p:nvSpPr>
        <p:spPr>
          <a:xfrm>
            <a:off x="6044970" y="3514109"/>
            <a:ext cx="196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Летучих Любовь Егоровна</a:t>
            </a: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Заместитель Председателя Верховного суда Республики Саха (Якутия)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E2E359-4D76-4E29-9929-8386E916E68C}"/>
              </a:ext>
            </a:extLst>
          </p:cNvPr>
          <p:cNvSpPr txBox="1"/>
          <p:nvPr/>
        </p:nvSpPr>
        <p:spPr>
          <a:xfrm>
            <a:off x="7998247" y="3505314"/>
            <a:ext cx="196862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Винокуров Иван Иванович</a:t>
            </a: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Судья Якутского городского суда Республики Саха (Якутия)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FE2929-1D86-4F84-8CC4-7A3C13DF5DFE}"/>
              </a:ext>
            </a:extLst>
          </p:cNvPr>
          <p:cNvSpPr txBox="1"/>
          <p:nvPr/>
        </p:nvSpPr>
        <p:spPr>
          <a:xfrm>
            <a:off x="1878167" y="5787203"/>
            <a:ext cx="196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 Романова Ольга Валерьевна</a:t>
            </a: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Начальник управления Министерства юстиции РФ по Республики Саха (Якутия)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ABC119-C909-4C1F-97FA-CF424FCF47BD}"/>
              </a:ext>
            </a:extLst>
          </p:cNvPr>
          <p:cNvSpPr txBox="1"/>
          <p:nvPr/>
        </p:nvSpPr>
        <p:spPr>
          <a:xfrm>
            <a:off x="3789293" y="5787203"/>
            <a:ext cx="196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 err="1">
                <a:solidFill>
                  <a:srgbClr val="23156C"/>
                </a:solidFill>
                <a:latin typeface="Century Gothic" panose="020B0502020202020204" pitchFamily="34" charset="0"/>
              </a:rPr>
              <a:t>Балабкина</a:t>
            </a:r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 Ольга Валерьевна</a:t>
            </a:r>
          </a:p>
          <a:p>
            <a:pPr algn="ctr"/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Заместитель Председателя Правительства Республики Саха (Якутия)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4A5969-4596-4BC0-B856-F5C24878ADC3}"/>
              </a:ext>
            </a:extLst>
          </p:cNvPr>
          <p:cNvSpPr txBox="1"/>
          <p:nvPr/>
        </p:nvSpPr>
        <p:spPr>
          <a:xfrm>
            <a:off x="5901443" y="5787203"/>
            <a:ext cx="1968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Кузьмина Татьяна Григорьевна </a:t>
            </a:r>
            <a:r>
              <a:rPr lang="ru-RU" sz="800" dirty="0">
                <a:solidFill>
                  <a:srgbClr val="23156C"/>
                </a:solidFill>
                <a:latin typeface="Century Gothic" panose="020B0502020202020204" pitchFamily="34" charset="0"/>
              </a:rPr>
              <a:t>Старший следователь отдела по расследованию особо важных дел следственного управления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0C53CA-7C92-4FBF-9A42-B92137B3F0CC}"/>
              </a:ext>
            </a:extLst>
          </p:cNvPr>
          <p:cNvSpPr txBox="1"/>
          <p:nvPr/>
        </p:nvSpPr>
        <p:spPr>
          <a:xfrm>
            <a:off x="8013593" y="5787203"/>
            <a:ext cx="19686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Владимир Владиславович Шадрин</a:t>
            </a:r>
          </a:p>
          <a:p>
            <a:pPr algn="ctr"/>
            <a:r>
              <a:rPr lang="ru-RU" sz="700" dirty="0">
                <a:solidFill>
                  <a:srgbClr val="23156C"/>
                </a:solidFill>
                <a:latin typeface="Century Gothic" panose="020B0502020202020204" pitchFamily="34" charset="0"/>
              </a:rPr>
              <a:t>Участник, призер и победитель различных факультетских, республиканских, всероссийских и международных научно-практических конференций и олимпиад в качестве студента и магистранта.</a:t>
            </a:r>
          </a:p>
          <a:p>
            <a:pPr algn="ctr"/>
            <a:r>
              <a:rPr lang="ru-RU" sz="700" dirty="0">
                <a:solidFill>
                  <a:srgbClr val="23156C"/>
                </a:solidFill>
                <a:latin typeface="Century Gothic" panose="020B0502020202020204" pitchFamily="34" charset="0"/>
              </a:rPr>
              <a:t>Старший преподаватель кафедры "Теория, история государства и права" 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F2F8C9D-7126-4B8E-B048-E4D0BAEB7D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9800"/>
          <a:stretch/>
        </p:blipFill>
        <p:spPr>
          <a:xfrm>
            <a:off x="4310068" y="4278443"/>
            <a:ext cx="1131407" cy="15087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A03AD5F-D656-4086-B1F2-E596740EF4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1" t="20160" r="19960" b="22059"/>
          <a:stretch/>
        </p:blipFill>
        <p:spPr>
          <a:xfrm>
            <a:off x="6384115" y="4278443"/>
            <a:ext cx="1142246" cy="150875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ECF9C1E-475A-4EAD-BD00-F58244CFAB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r="10647" b="3641"/>
          <a:stretch/>
        </p:blipFill>
        <p:spPr>
          <a:xfrm>
            <a:off x="6378564" y="2008123"/>
            <a:ext cx="1137322" cy="149719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46F7B4F-2DB5-4467-B982-916C670CD8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3" t="27518" r="40467" b="29031"/>
          <a:stretch/>
        </p:blipFill>
        <p:spPr>
          <a:xfrm>
            <a:off x="2290532" y="4273107"/>
            <a:ext cx="1143898" cy="15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34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Посвящение в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первокурсники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42BF6AF-2D51-4571-ADCD-0DAE5524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09" y="3058151"/>
            <a:ext cx="3311062" cy="2206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FD1FC76B-D8DA-4D7A-8A25-54CDC3ECF4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034" r="8850"/>
          <a:stretch/>
        </p:blipFill>
        <p:spPr>
          <a:xfrm>
            <a:off x="3609523" y="2597162"/>
            <a:ext cx="4972954" cy="313381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963E46-482E-46EC-9432-84D056792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29" y="3058151"/>
            <a:ext cx="3311062" cy="2206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9294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-8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FB2329-27DA-4523-9A1A-9E64DD3C3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531" y="393532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2315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СПАСИБО ЗА ВНИМАНИЕ !</a:t>
            </a:r>
            <a:endParaRPr lang="ru-RU" dirty="0">
              <a:solidFill>
                <a:srgbClr val="2315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E73E9-C67E-4AFF-86E2-FCCC0EDEC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8" y="2075825"/>
            <a:ext cx="1834164" cy="17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Сферы деятельности юриста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175" y="2471079"/>
            <a:ext cx="3644289" cy="1915842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Политическая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Экономическая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Социальная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  <a:t>Правоохранительная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82798-8286-4EC7-B8D6-CC35D5CDFA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9" b="26144"/>
          <a:stretch/>
        </p:blipFill>
        <p:spPr>
          <a:xfrm>
            <a:off x="6794520" y="2263498"/>
            <a:ext cx="3429000" cy="1959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01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sz="2700" b="1" dirty="0">
                <a:solidFill>
                  <a:srgbClr val="23156C"/>
                </a:solidFill>
                <a:latin typeface="Century Gothic" panose="020B0502020202020204" pitchFamily="34" charset="0"/>
              </a:rPr>
              <a:t>Виды юридических профессий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27311"/>
            <a:ext cx="9784080" cy="4206240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Юрист </a:t>
            </a:r>
            <a:r>
              <a:rPr lang="en-US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(</a:t>
            </a: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юрист-международник, корпоративный юрист, юрисконсульт, нотариус</a:t>
            </a:r>
            <a:r>
              <a:rPr lang="en-US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)</a:t>
            </a: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Судья;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Прокурор;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Адвокат;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Следователь;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Полицейский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юрист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183907"/>
            <a:ext cx="7896400" cy="4206240"/>
          </a:xfrm>
        </p:spPr>
        <p:txBody>
          <a:bodyPr>
            <a:normAutofit/>
          </a:bodyPr>
          <a:lstStyle/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Актуальность профессии юриста не исчезает уже несколько десятков лет.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Это общее название для разных специальностей, связанных с правоведением.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Юрист работает самостоятельно или в специальной службе и оказывает профильные услуги отдельным людям, организациям или компаниям.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endParaRPr lang="ru-RU" sz="1800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46096C-9C16-469E-B6BE-70A6D7CB1F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"/>
          <a:stretch/>
        </p:blipFill>
        <p:spPr>
          <a:xfrm>
            <a:off x="9099319" y="2199519"/>
            <a:ext cx="2621285" cy="3405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642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юрист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647" y="2183907"/>
            <a:ext cx="7343671" cy="420624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Требования к профессии юрист (помимо соответствующего образования):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Коммуникабельность.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Грамотная устная и письменная речь.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Умение работать с большими объёмами информации.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Хорошая память. </a:t>
            </a:r>
          </a:p>
          <a:p>
            <a:pPr algn="just">
              <a:buClr>
                <a:srgbClr val="23156C"/>
              </a:buCl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Стрессоустойчивость.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sz="1800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AE24A8-9AF6-41B5-96F0-4B6F0BBE2F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"/>
          <a:stretch/>
        </p:blipFill>
        <p:spPr>
          <a:xfrm>
            <a:off x="9099319" y="2199519"/>
            <a:ext cx="2621285" cy="3405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400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СУДЬЯ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647" y="2532133"/>
            <a:ext cx="6602263" cy="150876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2000" dirty="0">
                <a:solidFill>
                  <a:srgbClr val="23156C"/>
                </a:solidFill>
                <a:latin typeface="Century Gothic" panose="020B0502020202020204" pitchFamily="34" charset="0"/>
              </a:rPr>
              <a:t>Представители этой профессии наделены большой властью и несут огромную ответственность: именно они определяют виновность или невиновность подсудимых, выносят приговоры. </a:t>
            </a:r>
          </a:p>
          <a:p>
            <a:pPr marL="0" indent="0" algn="just">
              <a:buClr>
                <a:srgbClr val="23156C"/>
              </a:buClr>
              <a:buNone/>
            </a:pPr>
            <a:endParaRPr lang="ru-RU" sz="1800" dirty="0">
              <a:solidFill>
                <a:srgbClr val="2315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5F360-173B-443C-AB5C-5BAFA762E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5"/>
          <a:stretch/>
        </p:blipFill>
        <p:spPr>
          <a:xfrm>
            <a:off x="8357910" y="2183907"/>
            <a:ext cx="3702574" cy="2205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480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</a:extLst>
          </a:blip>
          <a:srcRect/>
          <a:stretch>
            <a:fillRect t="27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C808EF-B384-4296-83E2-25741F20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  <a:t>СУДЬЯ</a:t>
            </a:r>
            <a:br>
              <a:rPr lang="ru-RU" b="1" dirty="0">
                <a:solidFill>
                  <a:srgbClr val="23156C"/>
                </a:solidFill>
                <a:latin typeface="Century Gothic" panose="020B0502020202020204" pitchFamily="34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0BEA-BACF-4B79-8CFD-C76780034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647" y="2183907"/>
            <a:ext cx="6602263" cy="420624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Судьям нужно иметь безукоризненную репутацию и железную выдержку.</a:t>
            </a:r>
          </a:p>
          <a:p>
            <a:pPr marL="0" indent="0" algn="just">
              <a:buClr>
                <a:srgbClr val="23156C"/>
              </a:buClr>
              <a:buNone/>
            </a:pPr>
            <a:r>
              <a:rPr lang="ru-RU" sz="1800" dirty="0">
                <a:solidFill>
                  <a:srgbClr val="23156C"/>
                </a:solidFill>
                <a:latin typeface="Century Gothic" panose="020B0502020202020204" pitchFamily="34" charset="0"/>
              </a:rPr>
              <a:t>Карьерный путь в этом направлении начинается с секретаря судебных заседаний, который впоследствии может стать помощником судьи и, только получив достаточный опыт и подтвердив квалификацию, будет назначен судьёй.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5B493-946E-4F54-B000-5F0FBA33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81" y="284176"/>
            <a:ext cx="1374703" cy="1323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5F360-173B-443C-AB5C-5BAFA762E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5"/>
          <a:stretch/>
        </p:blipFill>
        <p:spPr>
          <a:xfrm>
            <a:off x="8357910" y="2183907"/>
            <a:ext cx="3702574" cy="2205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21702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368</TotalTime>
  <Words>2856</Words>
  <Application>Microsoft Office PowerPoint</Application>
  <PresentationFormat>Широкоэкранный</PresentationFormat>
  <Paragraphs>352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Century Gothic</vt:lpstr>
      <vt:lpstr>Corbel</vt:lpstr>
      <vt:lpstr>Times New Roman</vt:lpstr>
      <vt:lpstr>Wingdings</vt:lpstr>
      <vt:lpstr>Окаймление</vt:lpstr>
      <vt:lpstr>Презентация PowerPoint</vt:lpstr>
      <vt:lpstr>  Общая характеристика профессии юриста  </vt:lpstr>
      <vt:lpstr>  Требования к профессии  </vt:lpstr>
      <vt:lpstr>  Сферы деятельности юриста  </vt:lpstr>
      <vt:lpstr>  Виды юридических профессий  </vt:lpstr>
      <vt:lpstr>  юрист  </vt:lpstr>
      <vt:lpstr>  юрист  </vt:lpstr>
      <vt:lpstr>  СУДЬЯ  </vt:lpstr>
      <vt:lpstr>  СУДЬЯ  </vt:lpstr>
      <vt:lpstr>  Прокурор  </vt:lpstr>
      <vt:lpstr>  Прокурор  </vt:lpstr>
      <vt:lpstr>  Адвокат  </vt:lpstr>
      <vt:lpstr>  Адвокат  </vt:lpstr>
      <vt:lpstr>  Следователь  </vt:lpstr>
      <vt:lpstr>  Следователь  </vt:lpstr>
      <vt:lpstr>  Полицейский  </vt:lpstr>
      <vt:lpstr>  Полицейский  </vt:lpstr>
      <vt:lpstr> ЮРИДИЧЕСКИЙ ФАКУЛЬТЕТ </vt:lpstr>
      <vt:lpstr> Задачи факультета  </vt:lpstr>
      <vt:lpstr> Структура факультета </vt:lpstr>
      <vt:lpstr>  Научная деятельность факультета  </vt:lpstr>
      <vt:lpstr>  НАУЧНО-ИССЛЕДОВАТЕЛЬСКАЯ  РАБОТА СТУДЕНТОВ  </vt:lpstr>
      <vt:lpstr>  НАУЧНО-ИССЛЕДОВАТЕЛЬСКАЯ  РАБОТА СТУДЕНТОВ  </vt:lpstr>
      <vt:lpstr>  Юридическая клиника  </vt:lpstr>
      <vt:lpstr>  Юридический колледж  </vt:lpstr>
      <vt:lpstr>  Право  и организация социального обеспечения Юридический колледж  </vt:lpstr>
      <vt:lpstr> Абитуриенту – уровень СПО </vt:lpstr>
      <vt:lpstr>   Юридический факультет   </vt:lpstr>
      <vt:lpstr>   Юриспруденция  (Юриспруденция)   </vt:lpstr>
      <vt:lpstr> Абитуриенту – уровень бакалавриат </vt:lpstr>
      <vt:lpstr>  Юриспруденция  Правовое обеспечение правоохранительной деятельности  </vt:lpstr>
      <vt:lpstr> Абитуриенту – уровень бакалавриат </vt:lpstr>
      <vt:lpstr> Абитуриенту – уровень магистратура </vt:lpstr>
      <vt:lpstr>  Сфера применения деятельности выпускников   </vt:lpstr>
      <vt:lpstr>  выпускники – гордость  юридического факультета  </vt:lpstr>
      <vt:lpstr>  Посвящение в первокурсники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Baishev</dc:creator>
  <cp:lastModifiedBy>Denis Baishev</cp:lastModifiedBy>
  <cp:revision>176</cp:revision>
  <dcterms:created xsi:type="dcterms:W3CDTF">2022-04-02T05:11:04Z</dcterms:created>
  <dcterms:modified xsi:type="dcterms:W3CDTF">2022-04-04T06:19:38Z</dcterms:modified>
</cp:coreProperties>
</file>